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69"/>
  </p:notesMasterIdLst>
  <p:sldIdLst>
    <p:sldId id="257" r:id="rId2"/>
    <p:sldId id="285" r:id="rId3"/>
    <p:sldId id="326" r:id="rId4"/>
    <p:sldId id="369" r:id="rId5"/>
    <p:sldId id="395" r:id="rId6"/>
    <p:sldId id="503" r:id="rId7"/>
    <p:sldId id="438" r:id="rId8"/>
    <p:sldId id="463" r:id="rId9"/>
    <p:sldId id="265" r:id="rId10"/>
    <p:sldId id="437" r:id="rId11"/>
    <p:sldId id="465" r:id="rId12"/>
    <p:sldId id="266" r:id="rId13"/>
    <p:sldId id="466" r:id="rId14"/>
    <p:sldId id="451" r:id="rId15"/>
    <p:sldId id="467" r:id="rId16"/>
    <p:sldId id="469" r:id="rId17"/>
    <p:sldId id="470" r:id="rId18"/>
    <p:sldId id="471" r:id="rId19"/>
    <p:sldId id="472" r:id="rId20"/>
    <p:sldId id="473" r:id="rId21"/>
    <p:sldId id="474" r:id="rId22"/>
    <p:sldId id="475" r:id="rId23"/>
    <p:sldId id="441" r:id="rId24"/>
    <p:sldId id="260" r:id="rId25"/>
    <p:sldId id="262" r:id="rId26"/>
    <p:sldId id="267" r:id="rId27"/>
    <p:sldId id="504" r:id="rId28"/>
    <p:sldId id="476" r:id="rId29"/>
    <p:sldId id="477" r:id="rId30"/>
    <p:sldId id="478" r:id="rId31"/>
    <p:sldId id="269" r:id="rId32"/>
    <p:sldId id="454" r:id="rId33"/>
    <p:sldId id="487" r:id="rId34"/>
    <p:sldId id="286" r:id="rId35"/>
    <p:sldId id="299" r:id="rId36"/>
    <p:sldId id="429" r:id="rId37"/>
    <p:sldId id="430" r:id="rId38"/>
    <p:sldId id="287" r:id="rId39"/>
    <p:sldId id="488" r:id="rId40"/>
    <p:sldId id="464" r:id="rId41"/>
    <p:sldId id="490" r:id="rId42"/>
    <p:sldId id="492" r:id="rId43"/>
    <p:sldId id="493" r:id="rId44"/>
    <p:sldId id="498" r:id="rId45"/>
    <p:sldId id="500" r:id="rId46"/>
    <p:sldId id="512" r:id="rId47"/>
    <p:sldId id="502" r:id="rId48"/>
    <p:sldId id="444" r:id="rId49"/>
    <p:sldId id="273" r:id="rId50"/>
    <p:sldId id="505" r:id="rId51"/>
    <p:sldId id="520" r:id="rId52"/>
    <p:sldId id="516" r:id="rId53"/>
    <p:sldId id="522" r:id="rId54"/>
    <p:sldId id="523" r:id="rId55"/>
    <p:sldId id="524" r:id="rId56"/>
    <p:sldId id="525" r:id="rId57"/>
    <p:sldId id="526" r:id="rId58"/>
    <p:sldId id="527" r:id="rId59"/>
    <p:sldId id="528" r:id="rId60"/>
    <p:sldId id="529" r:id="rId61"/>
    <p:sldId id="450" r:id="rId62"/>
    <p:sldId id="489" r:id="rId63"/>
    <p:sldId id="531" r:id="rId64"/>
    <p:sldId id="530" r:id="rId65"/>
    <p:sldId id="494" r:id="rId66"/>
    <p:sldId id="400" r:id="rId67"/>
    <p:sldId id="337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2A"/>
    <a:srgbClr val="0F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1" autoAdjust="0"/>
    <p:restoredTop sz="96353" autoAdjust="0"/>
  </p:normalViewPr>
  <p:slideViewPr>
    <p:cSldViewPr snapToGrid="0">
      <p:cViewPr varScale="1">
        <p:scale>
          <a:sx n="109" d="100"/>
          <a:sy n="109" d="100"/>
        </p:scale>
        <p:origin x="67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F47D1-607F-45EE-AE63-C10CF3AC8DD9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74461-D808-4EBD-B8B3-953FBFCC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7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even put tests in their feature folders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0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4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14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95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6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9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16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3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73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9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68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15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8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83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41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60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24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289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4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4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748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461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75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98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230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98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983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819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FC735-266A-19FE-9E22-927723C04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9DB5A7-6871-21AA-E01C-4AA608DE7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89A556-8E46-B8DC-262F-D104AA64E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99776-9FA9-0855-BB76-024226C8D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678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8E4E2-D832-2CC4-E481-52B257E37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31662-BDA9-B46B-F016-37F98095B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35636-7EB7-72B2-F62A-1EF52BD1C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E17B1-1CF8-4B39-619F-2C8B7AE067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52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2FD96-B0F1-6665-9D06-6AE7563FB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6742F-E8B9-B85F-708F-4449FEDA8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5DA699-DB04-7D81-FDAB-5E82EB414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5EB5-1ED2-60A2-9A80-D642CF2F6E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948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13D37-41C4-180B-8090-000E5E886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AB59B1-B133-CE7C-0067-F599C4D8F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FDB0B-DE8F-7E8E-F830-BBFB4B18B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2F942-BAAE-1D7C-53FF-FADAF00D1E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93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706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440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272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000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229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022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284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20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11EC6-53B2-64C7-7EDD-444C6AA31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0718EF-A9C4-837E-9837-CBC342EA2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E53E64-0C06-E06F-DFE8-6C98C79D0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E42A7-195F-4F6B-8170-9EB09FD6D4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67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809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101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B2020-D515-6494-EC74-56A83BEF6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0A7DA2-B366-F978-88F7-37F34D69C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4F98FC-F7BA-C229-8191-D6DAA1A37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CE7A4-D66C-F1D5-2F5E-5BE59553D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251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1A804-9FED-65A9-7C2E-324A8531E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F9A25-483F-6B8E-F911-63FF68322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19F45-BE3E-C942-4966-0C79862E4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00777-F5A4-CE6F-98BF-A36900664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30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09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11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2041-EF92-824D-89AB-5C39AFDEA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3F1E9-D085-42EC-9977-F7ADEDED6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F5169-D6BC-085C-B09C-078886D7B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F7D4A-F32C-2367-C286-7E5164F4AD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0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14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D549-F609-4ED3-8963-AF0CBF368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AA17A-1098-419A-8585-E680D8117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151D-61BD-48D1-8C67-4C327383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C576-331D-4E09-88E2-6EB25C68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59541-EA62-4109-ABD5-F105A295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1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4FE6-F914-41AA-88EC-E4EB246C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6D8E4-7B81-43C8-9E0C-E6D9BBE6A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A446-E986-479F-865A-253DDD95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62C5E-6BC2-4157-896F-20C3B395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CA8BB-B7DC-49ED-A1F9-45449319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1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D8934-B74E-4AE0-B765-ECE3C9A07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56AB3-C0E0-4C3D-B3A4-916BF6C31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42220-AFF0-42C5-AF12-AD2AC576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ED1E5-E582-4C65-900E-24E56C398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EE9A6-F609-4B8B-AE51-59399BB0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9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5D01-CAFE-4A1A-A804-F23913EB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D820-3F0E-466E-9035-C5A24E69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17A9-4DF9-4FBC-8DFE-1AF8ABE9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C97CE-189D-45E0-91B2-04695DE2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6EDA0-DDF2-410C-A702-40E5C32C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4772-8467-4E19-8A52-A529C7B3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A9D6B-AA2E-41FA-BDFC-46C87BDC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F044-85E8-449D-A4F3-7EAC9AD0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68485-216E-4AEA-8404-05B4ACF6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57587-3E1F-480C-81BD-741C81CE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6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0DC6-DE10-4E0B-BCBA-32E711C8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68941-20E5-4343-8250-265C6DAC5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77973-E72E-4CC0-8D61-FCCC8406C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FF417-B339-40DE-B352-1ECEDBB7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5B31E-728B-4DBE-8BD9-E37BC320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743D7-ECE6-4EEE-A8EE-EFB4DBFE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4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A82E-579C-45F5-A951-1E10C98D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72278-8C31-4955-BCB5-81132BB5F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4B5AF-BC8F-4D55-B34E-3947255AE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4CE63-7562-4D15-BD15-363CDC214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26435-DAAC-4A88-8E75-D1C9066E3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F1FBD-42A5-4A9E-8F95-934AAA62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529DF-CBEB-4F8A-AE4A-1E17ED0E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1928E-44C3-496F-B06D-DE65B8B5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5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837D-0203-44E9-A800-75FB3F0C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691E0-63A3-4F58-8784-3CF3D482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3B4FF-56D4-4561-8AA0-715AC2EF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4245B-8F4F-4989-8B66-F14D9F46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7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D826-C0CD-4DA3-9804-3B37794D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3DFA2-D509-44F1-BB96-FF03916E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F2E06-E28D-4612-9A89-EBD14774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0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A060-F102-4A2F-A00A-664EF548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E5B43-3611-4819-A036-8C5F1E42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A2AB7-BFE4-490A-AFEB-5A016701B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85B19-24B8-4C1F-89D6-5412D092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79F1F-F5FB-498D-A4C7-6EDC1DD7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78AB6-BF35-4C0B-B331-22ED520A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FE43-BAB1-41F0-BFF0-94DD8B3F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826E6-5590-4624-A426-EE1A424B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4AF21-041F-4FA7-87E4-B870EDA36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7AF2C-DB15-4789-9385-B5DB5332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65690-CB51-4930-B426-18021D38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FFDAB-4B46-4100-A689-0064DB52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6E2E7-5F4D-4B43-B201-1C682CF8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A8DF1-9081-4F65-B36D-44EAFBA9C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121AD-9DC3-463F-98F7-B2E1CA540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C0D7-400D-4BA6-BC06-CFC5FBDCF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6C9D-08DD-4E4B-8A70-A4B32C36A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2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tsauber.com/2016/04/25/feature-folder-structure-in-asp-net-cor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youtube.com/watch?v=cVVMbuKmNes" TargetMode="External"/><Relationship Id="rId4" Type="http://schemas.openxmlformats.org/officeDocument/2006/relationships/hyperlink" Target="https://msdn.microsoft.com/en-us/magazine/mt763233.asp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JeremySkinner/FluentValid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MWXTXjtl8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comparing-workflows/gitflow-workflow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ottsauber.com/" TargetMode="External"/><Relationship Id="rId3" Type="http://schemas.openxmlformats.org/officeDocument/2006/relationships/hyperlink" Target="https://leantechniques.com/" TargetMode="External"/><Relationship Id="rId7" Type="http://schemas.openxmlformats.org/officeDocument/2006/relationships/hyperlink" Target="https://dometrain.com/author/scott-saube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-gate.com/hub/events/friends-of-rg/friend/ScottSauber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www.meetup.com/iadnug/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mvp.microsoft.com/en-us/PublicProfile/5005146?fullName=Scott%20%20Sauber" TargetMode="External"/><Relationship Id="rId9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37425"/>
            <a:ext cx="12192000" cy="6783149"/>
          </a:xfrm>
        </p:spPr>
        <p:txBody>
          <a:bodyPr anchor="ctr"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 Things I Do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On Every .NET App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95281"/>
            <a:ext cx="12192000" cy="5252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10178979" y="6262845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067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1685677"/>
            <a:ext cx="4034051" cy="51130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React: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1685677"/>
            <a:ext cx="4387047" cy="516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Blazor</a:t>
            </a:r>
            <a:r>
              <a:rPr lang="en-US" dirty="0"/>
              <a:t>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143D8-D92E-42D2-A0CE-994744C2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36" y="2503083"/>
            <a:ext cx="3255407" cy="213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B5A62-7B4D-4ED1-B7FA-AF1A7702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018" y="2508727"/>
            <a:ext cx="4347055" cy="185957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6118FC-4BE6-4C21-8159-02F48AD4719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931A96D3-7628-47D6-A6AF-B9651E4C4C1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338220-4208-43A7-B7DF-1FD9BC5D534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60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But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layers!!!1one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07110" cy="4749836"/>
          </a:xfrm>
        </p:spPr>
        <p:txBody>
          <a:bodyPr>
            <a:normAutofit/>
          </a:bodyPr>
          <a:lstStyle/>
          <a:p>
            <a:r>
              <a:rPr lang="en-US" dirty="0"/>
              <a:t>I used to do horizontal </a:t>
            </a:r>
            <a:r>
              <a:rPr lang="en-US" dirty="0" err="1"/>
              <a:t>csproj’s</a:t>
            </a:r>
            <a:endParaRPr lang="en-US" dirty="0"/>
          </a:p>
          <a:p>
            <a:r>
              <a:rPr lang="en-US" dirty="0"/>
              <a:t>.Data, .Business, .Common, .Models, .Api</a:t>
            </a:r>
          </a:p>
          <a:p>
            <a:r>
              <a:rPr lang="en-US" dirty="0"/>
              <a:t>Now I just do two projects</a:t>
            </a:r>
          </a:p>
          <a:p>
            <a:r>
              <a:rPr lang="en-US" dirty="0"/>
              <a:t>.Core and .Api (or .Web or .Console or whatever </a:t>
            </a:r>
            <a:r>
              <a:rPr lang="en-US" dirty="0" err="1"/>
              <a:t>entrypoint</a:t>
            </a:r>
            <a:r>
              <a:rPr lang="en-US" dirty="0"/>
              <a:t> is)</a:t>
            </a:r>
          </a:p>
          <a:p>
            <a:r>
              <a:rPr lang="en-US" dirty="0"/>
              <a:t>I slice the folders here vertically too</a:t>
            </a:r>
          </a:p>
          <a:p>
            <a:r>
              <a:rPr lang="en-US" dirty="0"/>
              <a:t>Slice horizontally only if you publishing packages to NuGet or internally</a:t>
            </a:r>
          </a:p>
        </p:txBody>
      </p:sp>
    </p:spTree>
    <p:extLst>
      <p:ext uri="{BB962C8B-B14F-4D97-AF65-F5344CB8AC3E}">
        <p14:creationId xmlns:p14="http://schemas.microsoft.com/office/powerpoint/2010/main" val="398435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Folder 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Soap analogy</a:t>
            </a:r>
          </a:p>
          <a:p>
            <a:endParaRPr lang="en-US" dirty="0"/>
          </a:p>
          <a:p>
            <a:r>
              <a:rPr lang="en-US" dirty="0"/>
              <a:t>How to do this in ASP.NET Core</a:t>
            </a:r>
          </a:p>
          <a:p>
            <a:pPr lvl="1"/>
            <a:r>
              <a:rPr lang="en-US" dirty="0">
                <a:hlinkClick r:id="rId3"/>
              </a:rPr>
              <a:t>My blog post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Steve Smith’s Blog on Feature Folders vs. Areas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Refactoring to Vertical Slice architecture (</a:t>
            </a:r>
            <a:r>
              <a:rPr lang="en-US" dirty="0" err="1"/>
              <a:t>featureFolders</a:t>
            </a:r>
            <a:r>
              <a:rPr lang="en-US" dirty="0"/>
              <a:t>++)</a:t>
            </a:r>
          </a:p>
          <a:p>
            <a:pPr lvl="1"/>
            <a:r>
              <a:rPr lang="en-US" dirty="0">
                <a:hlinkClick r:id="rId5"/>
              </a:rPr>
              <a:t>Derek Comartin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A96460-CAE0-409D-AA22-0159AA356F5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B0652430-4C47-4627-851B-BD773DB56DE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05D662-CD45-431F-92B1-23F786ED36F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6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616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⚠️ == ❌</a:t>
            </a:r>
          </a:p>
        </p:txBody>
      </p:sp>
      <p:pic>
        <p:nvPicPr>
          <p:cNvPr id="1026" name="Picture 2" descr="Warnings Errors GIF - Warnings Errors Developers - Discover &amp; Share GIFs">
            <a:extLst>
              <a:ext uri="{FF2B5EF4-FFF2-40B4-BE49-F238E27FC236}">
                <a16:creationId xmlns:a16="http://schemas.microsoft.com/office/drawing/2014/main" id="{BE732BA4-D8C8-D39C-549E-CEF33397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054" y="3394533"/>
            <a:ext cx="4182076" cy="31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514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Treat Warnings as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Build/Compiler warnings don’t exist in my world</a:t>
            </a:r>
          </a:p>
          <a:p>
            <a:pPr lvl="1"/>
            <a:r>
              <a:rPr lang="en-US" dirty="0"/>
              <a:t>Error or Nothing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247749-C98E-477C-BAC9-CDC62683C62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71040AD-213E-4FF4-B897-B10A9738BDF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8F181-378E-43DA-AA16-B54AF37561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C0C8DA6-E77A-AFFF-7C45-60BB75128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86" y="2876522"/>
            <a:ext cx="8261130" cy="212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2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Logging “Best Practices”</a:t>
            </a:r>
          </a:p>
        </p:txBody>
      </p:sp>
      <p:pic>
        <p:nvPicPr>
          <p:cNvPr id="2050" name="Picture 2" descr="Logs GIFs | Tenor">
            <a:extLst>
              <a:ext uri="{FF2B5EF4-FFF2-40B4-BE49-F238E27FC236}">
                <a16:creationId xmlns:a16="http://schemas.microsoft.com/office/drawing/2014/main" id="{2D4798F1-DBF4-6664-C267-45E5D770F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804" y="3204518"/>
            <a:ext cx="5874103" cy="343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151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Logging “Best Practices”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/>
              <a:t>Serilog</a:t>
            </a:r>
            <a:r>
              <a:rPr lang="en-US" dirty="0"/>
              <a:t> as logging framework</a:t>
            </a:r>
          </a:p>
          <a:p>
            <a:r>
              <a:rPr lang="en-US" dirty="0"/>
              <a:t>Use </a:t>
            </a:r>
            <a:r>
              <a:rPr lang="en-US" dirty="0" err="1"/>
              <a:t>ILogger</a:t>
            </a:r>
            <a:r>
              <a:rPr lang="en-US" dirty="0"/>
              <a:t> everywhere, not </a:t>
            </a:r>
            <a:r>
              <a:rPr lang="en-US" dirty="0" err="1"/>
              <a:t>Serilog</a:t>
            </a:r>
            <a:r>
              <a:rPr lang="en-US" dirty="0"/>
              <a:t> directly</a:t>
            </a:r>
          </a:p>
          <a:p>
            <a:r>
              <a:rPr lang="en-US" dirty="0"/>
              <a:t>Use structured logging, not concatenation</a:t>
            </a:r>
          </a:p>
          <a:p>
            <a:pPr lvl="1"/>
            <a:r>
              <a:rPr lang="en-US" dirty="0"/>
              <a:t>But… Azure Log Analytics workspaces cap at 500 columns</a:t>
            </a:r>
          </a:p>
          <a:p>
            <a:r>
              <a:rPr lang="en-US" dirty="0"/>
              <a:t>Each log should have key bits of information on it</a:t>
            </a:r>
          </a:p>
          <a:p>
            <a:pPr lvl="1"/>
            <a:r>
              <a:rPr lang="en-US" dirty="0"/>
              <a:t>User ID, Correlation ID, Request URL, App Version, etc.</a:t>
            </a:r>
          </a:p>
          <a:p>
            <a:r>
              <a:rPr lang="en-US" dirty="0"/>
              <a:t>“We need to log that”</a:t>
            </a:r>
          </a:p>
          <a:p>
            <a:r>
              <a:rPr lang="en-US" dirty="0"/>
              <a:t>Logs vs Metrics vs Audits</a:t>
            </a:r>
          </a:p>
        </p:txBody>
      </p:sp>
    </p:spTree>
    <p:extLst>
      <p:ext uri="{BB962C8B-B14F-4D97-AF65-F5344CB8AC3E}">
        <p14:creationId xmlns:p14="http://schemas.microsoft.com/office/powerpoint/2010/main" val="350515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Developer focused</a:t>
            </a:r>
          </a:p>
          <a:p>
            <a:r>
              <a:rPr lang="en-US" dirty="0"/>
              <a:t>Example: log an exception or log response from external API</a:t>
            </a:r>
          </a:p>
          <a:p>
            <a:r>
              <a:rPr lang="en-US" dirty="0"/>
              <a:t>Log Levels</a:t>
            </a:r>
          </a:p>
          <a:p>
            <a:pPr lvl="1"/>
            <a:r>
              <a:rPr lang="en-US" dirty="0"/>
              <a:t>Debug vs Information vs Warning vs Error vs Critical</a:t>
            </a:r>
          </a:p>
          <a:p>
            <a:r>
              <a:rPr lang="en-US" dirty="0"/>
              <a:t>Stop abusing Information! You probably meant Debug</a:t>
            </a:r>
          </a:p>
          <a:p>
            <a:r>
              <a:rPr lang="en-US" dirty="0"/>
              <a:t>How long does my log store keep logs?</a:t>
            </a:r>
          </a:p>
          <a:p>
            <a:r>
              <a:rPr lang="en-US" dirty="0"/>
              <a:t>How reliable is my log delivery system</a:t>
            </a:r>
          </a:p>
          <a:p>
            <a:pPr lvl="1"/>
            <a:r>
              <a:rPr lang="en-US" dirty="0"/>
              <a:t>It’s okay to not have 100% guaranteed delivery of logs</a:t>
            </a:r>
          </a:p>
          <a:p>
            <a:r>
              <a:rPr lang="en-US" dirty="0"/>
              <a:t>How does </a:t>
            </a:r>
            <a:r>
              <a:rPr lang="en-US" dirty="0" err="1"/>
              <a:t>Serilog</a:t>
            </a:r>
            <a:r>
              <a:rPr lang="en-US" dirty="0"/>
              <a:t> work?</a:t>
            </a:r>
          </a:p>
        </p:txBody>
      </p:sp>
    </p:spTree>
    <p:extLst>
      <p:ext uri="{BB962C8B-B14F-4D97-AF65-F5344CB8AC3E}">
        <p14:creationId xmlns:p14="http://schemas.microsoft.com/office/powerpoint/2010/main" val="339144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Two types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/>
              <a:t>CPU, Network, Response Times, Queue Depth, etc.</a:t>
            </a:r>
          </a:p>
          <a:p>
            <a:r>
              <a:rPr lang="en-US" dirty="0"/>
              <a:t>Business</a:t>
            </a:r>
          </a:p>
          <a:p>
            <a:pPr lvl="1"/>
            <a:r>
              <a:rPr lang="en-US" dirty="0"/>
              <a:t>How many times did someone click that button</a:t>
            </a:r>
          </a:p>
          <a:p>
            <a:r>
              <a:rPr lang="en-US" dirty="0"/>
              <a:t>How long do we need to keep Metric data?</a:t>
            </a:r>
          </a:p>
          <a:p>
            <a:r>
              <a:rPr lang="en-US" dirty="0"/>
              <a:t>It may or may not be acceptable to miss some data</a:t>
            </a:r>
          </a:p>
          <a:p>
            <a:r>
              <a:rPr lang="en-US" dirty="0"/>
              <a:t>What data store are we using?</a:t>
            </a:r>
          </a:p>
        </p:txBody>
      </p:sp>
    </p:spTree>
    <p:extLst>
      <p:ext uri="{BB962C8B-B14F-4D97-AF65-F5344CB8AC3E}">
        <p14:creationId xmlns:p14="http://schemas.microsoft.com/office/powerpoint/2010/main" val="70463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Recording who, did what, and when in your application</a:t>
            </a:r>
          </a:p>
          <a:p>
            <a:r>
              <a:rPr lang="en-US" dirty="0"/>
              <a:t>Usually for legal, compliance, or traceability reasons</a:t>
            </a:r>
          </a:p>
          <a:p>
            <a:r>
              <a:rPr lang="en-US" dirty="0"/>
              <a:t>Losing any data is unacceptable</a:t>
            </a:r>
          </a:p>
          <a:p>
            <a:r>
              <a:rPr lang="en-US" dirty="0"/>
              <a:t>Store audits with the same data store as the data that’s being audited</a:t>
            </a:r>
          </a:p>
        </p:txBody>
      </p:sp>
    </p:spTree>
    <p:extLst>
      <p:ext uri="{BB962C8B-B14F-4D97-AF65-F5344CB8AC3E}">
        <p14:creationId xmlns:p14="http://schemas.microsoft.com/office/powerpoint/2010/main" val="133279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637"/>
          </a:xfrm>
        </p:spPr>
        <p:txBody>
          <a:bodyPr>
            <a:normAutofit/>
          </a:bodyPr>
          <a:lstStyle/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.NET Developers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Interested in more maintainable apps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Hopefully that Venn Diagram is pretty much just a circle</a:t>
            </a:r>
          </a:p>
        </p:txBody>
      </p:sp>
    </p:spTree>
    <p:extLst>
      <p:ext uri="{BB962C8B-B14F-4D97-AF65-F5344CB8AC3E}">
        <p14:creationId xmlns:p14="http://schemas.microsoft.com/office/powerpoint/2010/main" val="2764105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 fontScale="90000"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Global Authorize Attribute via </a:t>
            </a:r>
            <a:r>
              <a:rPr lang="en-US" sz="92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FallbackPolicy</a:t>
            </a:r>
            <a:endParaRPr lang="en-US" sz="92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74" name="Picture 2" descr="Locked out GIF - Conseguir el mejor gif en GIFER">
            <a:extLst>
              <a:ext uri="{FF2B5EF4-FFF2-40B4-BE49-F238E27FC236}">
                <a16:creationId xmlns:a16="http://schemas.microsoft.com/office/drawing/2014/main" id="{A77AD740-75A8-9E27-C2A2-8A3CE9E9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708" y="3358879"/>
            <a:ext cx="4229615" cy="317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826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Security is Opt-In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You have to remember to add a [Authorize] attribute everywhere</a:t>
            </a:r>
          </a:p>
          <a:p>
            <a:r>
              <a:rPr lang="en-US" dirty="0"/>
              <a:t>Or you have to remember to inherit from a custom </a:t>
            </a:r>
            <a:r>
              <a:rPr lang="en-US" dirty="0" err="1"/>
              <a:t>BaseController</a:t>
            </a:r>
            <a:endParaRPr lang="en-US" dirty="0"/>
          </a:p>
          <a:p>
            <a:r>
              <a:rPr lang="en-US" dirty="0"/>
              <a:t>You forget? Oops you’re wide open to the world!</a:t>
            </a:r>
          </a:p>
        </p:txBody>
      </p:sp>
    </p:spTree>
    <p:extLst>
      <p:ext uri="{BB962C8B-B14F-4D97-AF65-F5344CB8AC3E}">
        <p14:creationId xmlns:p14="http://schemas.microsoft.com/office/powerpoint/2010/main" val="178097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FallbackPolicy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 Fallback Policy is the policy that gets evaluated if no other policy is specified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44B71-5939-F8C8-DDFC-8917754EE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50" y="3159591"/>
            <a:ext cx="8295208" cy="212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4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443734"/>
            <a:ext cx="1219199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pic>
        <p:nvPicPr>
          <p:cNvPr id="4" name="Picture 2" descr="Conan Obrien Validate Me GIF by Team Coco">
            <a:extLst>
              <a:ext uri="{FF2B5EF4-FFF2-40B4-BE49-F238E27FC236}">
                <a16:creationId xmlns:a16="http://schemas.microsoft.com/office/drawing/2014/main" id="{920C0BC8-5984-4EFE-9E35-BDE75D1286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645" y="3762594"/>
            <a:ext cx="5510709" cy="272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130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99522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Validation – What’s wrong with Data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0863"/>
          </a:xfrm>
        </p:spPr>
        <p:txBody>
          <a:bodyPr>
            <a:normAutofit/>
          </a:bodyPr>
          <a:lstStyle/>
          <a:p>
            <a:r>
              <a:rPr lang="en-US" dirty="0"/>
              <a:t>Only work well for simple scenarios</a:t>
            </a:r>
          </a:p>
          <a:p>
            <a:r>
              <a:rPr lang="en-US" dirty="0"/>
              <a:t>Hard to make custom ones</a:t>
            </a:r>
          </a:p>
          <a:p>
            <a:r>
              <a:rPr lang="en-US" dirty="0"/>
              <a:t>Hard to unit test</a:t>
            </a:r>
          </a:p>
          <a:p>
            <a:r>
              <a:rPr lang="en-US" dirty="0"/>
              <a:t>Separate annotations for each property</a:t>
            </a:r>
          </a:p>
          <a:p>
            <a:pPr lvl="1"/>
            <a:r>
              <a:rPr lang="en-US" dirty="0"/>
              <a:t>Can get “tall”</a:t>
            </a:r>
          </a:p>
          <a:p>
            <a:r>
              <a:rPr lang="en-US" dirty="0"/>
              <a:t>SRP violated</a:t>
            </a:r>
          </a:p>
          <a:p>
            <a:pPr lvl="1"/>
            <a:r>
              <a:rPr lang="en-US" dirty="0"/>
              <a:t>Model + Validation combined into one class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E0224D-15C9-4C6A-B34B-A421FB5D8A64}"/>
              </a:ext>
            </a:extLst>
          </p:cNvPr>
          <p:cNvGrpSpPr/>
          <p:nvPr/>
        </p:nvGrpSpPr>
        <p:grpSpPr>
          <a:xfrm>
            <a:off x="9970651" y="619102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FB1D8CA-F27B-47C4-A429-38A11B16E68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6946CC-0176-488D-AC49-B0F5F124EC2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844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FluentValidation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Fluent interface</a:t>
            </a:r>
          </a:p>
          <a:p>
            <a:r>
              <a:rPr lang="en-US" dirty="0"/>
              <a:t>Business rules are easy to maintain and read</a:t>
            </a:r>
          </a:p>
          <a:p>
            <a:r>
              <a:rPr lang="en-US" dirty="0"/>
              <a:t>Easy to show a stakeholder</a:t>
            </a:r>
          </a:p>
          <a:p>
            <a:r>
              <a:rPr lang="en-US" dirty="0"/>
              <a:t>Easy to test</a:t>
            </a:r>
          </a:p>
          <a:p>
            <a:r>
              <a:rPr lang="en-US" dirty="0"/>
              <a:t>Integrates with </a:t>
            </a:r>
            <a:r>
              <a:rPr lang="en-US" dirty="0" err="1"/>
              <a:t>ModelState.IsValid</a:t>
            </a:r>
            <a:endParaRPr lang="en-US" dirty="0"/>
          </a:p>
          <a:p>
            <a:r>
              <a:rPr lang="en-US" dirty="0"/>
              <a:t>372M downloads</a:t>
            </a:r>
          </a:p>
          <a:p>
            <a:r>
              <a:rPr lang="en-US" dirty="0">
                <a:hlinkClick r:id="rId2"/>
              </a:rPr>
              <a:t>https://github.com/JeremySkinner/FluentValidation</a:t>
            </a:r>
            <a:endParaRPr lang="en-US" dirty="0"/>
          </a:p>
        </p:txBody>
      </p:sp>
      <p:pic>
        <p:nvPicPr>
          <p:cNvPr id="2050" name="Picture 2" descr="FluentVali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83" y="114247"/>
            <a:ext cx="3151786" cy="171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CD7D474-DFDA-4149-8896-E182ADB1535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46A93BAB-BADC-4771-A327-A560508E448A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E012AC-C121-43C5-93B3-8A8C16A8420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04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01" y="133781"/>
            <a:ext cx="7468247" cy="3254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7356" y="41590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Code: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837" y="3387803"/>
            <a:ext cx="444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Fluent Validation: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019"/>
          <a:stretch/>
        </p:blipFill>
        <p:spPr>
          <a:xfrm>
            <a:off x="4160030" y="3489959"/>
            <a:ext cx="5461187" cy="3326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37" y="4037699"/>
            <a:ext cx="3292125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2CFCAC-8329-44FA-9059-AE6C57ED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21" y="1949515"/>
            <a:ext cx="11119101" cy="31923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75A55E-A958-48AA-9107-6353398E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Rule that only exists if….</a:t>
            </a:r>
          </a:p>
        </p:txBody>
      </p:sp>
    </p:spTree>
    <p:extLst>
      <p:ext uri="{BB962C8B-B14F-4D97-AF65-F5344CB8AC3E}">
        <p14:creationId xmlns:p14="http://schemas.microsoft.com/office/powerpoint/2010/main" val="5756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Remove the Server Header</a:t>
            </a:r>
          </a:p>
        </p:txBody>
      </p:sp>
      <p:pic>
        <p:nvPicPr>
          <p:cNvPr id="4098" name="Picture 2" descr="Leaking GIFs | Tenor">
            <a:extLst>
              <a:ext uri="{FF2B5EF4-FFF2-40B4-BE49-F238E27FC236}">
                <a16:creationId xmlns:a16="http://schemas.microsoft.com/office/drawing/2014/main" id="{FD4231CF-A1FA-10E2-EEDA-E3952D7CF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87" y="3279947"/>
            <a:ext cx="5531708" cy="311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021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Remove the Server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By default ASP.NET Core adds a “Server Header”</a:t>
            </a:r>
          </a:p>
          <a:p>
            <a:r>
              <a:rPr lang="en-US" dirty="0"/>
              <a:t>This says “Kestrel”</a:t>
            </a:r>
          </a:p>
          <a:p>
            <a:r>
              <a:rPr lang="en-US" dirty="0"/>
              <a:t>This exposes to black hats what you’re running</a:t>
            </a:r>
          </a:p>
          <a:p>
            <a:r>
              <a:rPr lang="en-US" dirty="0"/>
              <a:t>Focuses exploiting known CVEs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9AE9B-BB40-DF55-BA52-B13A99107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06" y="4200542"/>
            <a:ext cx="10800594" cy="4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487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Series of lightning talks</a:t>
            </a:r>
          </a:p>
          <a:p>
            <a:r>
              <a:rPr lang="en-US" dirty="0"/>
              <a:t>Better folder structure</a:t>
            </a:r>
          </a:p>
          <a:p>
            <a:r>
              <a:rPr lang="en-US" dirty="0"/>
              <a:t>Treat Warnings As Errors</a:t>
            </a:r>
          </a:p>
          <a:p>
            <a:r>
              <a:rPr lang="en-US" dirty="0"/>
              <a:t>Logging “Best Practices”</a:t>
            </a:r>
          </a:p>
          <a:p>
            <a:r>
              <a:rPr lang="en-US" dirty="0"/>
              <a:t>Global Authorize Attribute via </a:t>
            </a:r>
            <a:r>
              <a:rPr lang="en-US" dirty="0" err="1"/>
              <a:t>FallbackPolicy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FluentValidation</a:t>
            </a:r>
            <a:endParaRPr lang="en-US" dirty="0"/>
          </a:p>
          <a:p>
            <a:r>
              <a:rPr lang="en-US" dirty="0"/>
              <a:t>Remove Server Header</a:t>
            </a:r>
          </a:p>
          <a:p>
            <a:r>
              <a:rPr lang="en-US" dirty="0"/>
              <a:t>Don’t use </a:t>
            </a:r>
            <a:r>
              <a:rPr lang="en-US" dirty="0" err="1"/>
              <a:t>IOptions</a:t>
            </a:r>
            <a:r>
              <a:rPr lang="en-US" dirty="0"/>
              <a:t>… use this one weird trick instead…👀</a:t>
            </a:r>
          </a:p>
          <a:p>
            <a:r>
              <a:rPr lang="en-US" dirty="0"/>
              <a:t>Code Smells</a:t>
            </a:r>
          </a:p>
          <a:p>
            <a:r>
              <a:rPr lang="en-US" dirty="0"/>
              <a:t>HTTP Security Headers</a:t>
            </a:r>
          </a:p>
          <a:p>
            <a:r>
              <a:rPr lang="en-US" dirty="0"/>
              <a:t>#11, #12, #13</a:t>
            </a:r>
          </a:p>
          <a:p>
            <a:r>
              <a:rPr lang="en-US" dirty="0"/>
              <a:t>Rapid fire Bonus!</a:t>
            </a:r>
          </a:p>
        </p:txBody>
      </p:sp>
    </p:spTree>
    <p:extLst>
      <p:ext uri="{BB962C8B-B14F-4D97-AF65-F5344CB8AC3E}">
        <p14:creationId xmlns:p14="http://schemas.microsoft.com/office/powerpoint/2010/main" val="776743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Don’t use </a:t>
            </a:r>
            <a:r>
              <a:rPr lang="en-US" sz="92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IOptions</a:t>
            </a:r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pic>
        <p:nvPicPr>
          <p:cNvPr id="3" name="Picture 2" descr="Out Of Options GIFs - Get the best GIF on GIPHY">
            <a:extLst>
              <a:ext uri="{FF2B5EF4-FFF2-40B4-BE49-F238E27FC236}">
                <a16:creationId xmlns:a16="http://schemas.microsoft.com/office/drawing/2014/main" id="{AF17DC9A-B7C4-2455-D87C-D365F4A407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54484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1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IOptions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annoying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D5CA23-28CF-41BA-8E68-DF514C8E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 on </a:t>
            </a:r>
            <a:r>
              <a:rPr lang="en-US" dirty="0" err="1"/>
              <a:t>Microsoft.Extensions.Options</a:t>
            </a:r>
            <a:r>
              <a:rPr lang="en-US" dirty="0"/>
              <a:t> down in other </a:t>
            </a:r>
            <a:r>
              <a:rPr lang="en-US" dirty="0" err="1"/>
              <a:t>csproj’s</a:t>
            </a:r>
            <a:endParaRPr lang="en-US" dirty="0"/>
          </a:p>
          <a:p>
            <a:r>
              <a:rPr lang="en-US" dirty="0"/>
              <a:t>Testing </a:t>
            </a:r>
            <a:r>
              <a:rPr lang="en-US" dirty="0" err="1"/>
              <a:t>IOptions</a:t>
            </a:r>
            <a:r>
              <a:rPr lang="en-US" dirty="0"/>
              <a:t> is slightly annoying with </a:t>
            </a:r>
            <a:r>
              <a:rPr lang="en-US" dirty="0" err="1"/>
              <a:t>Options.Create</a:t>
            </a:r>
            <a:r>
              <a:rPr lang="en-US" dirty="0"/>
              <a:t>() </a:t>
            </a:r>
          </a:p>
          <a:p>
            <a:r>
              <a:rPr lang="en-US" dirty="0"/>
              <a:t>.Value everywhere adds friction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9E2642-C416-4A10-B377-F386DFCA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86" y="3706455"/>
            <a:ext cx="6864045" cy="20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2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Register your Options class directly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9F53793-0810-45ED-8D8D-55E6FF16B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773"/>
          <a:stretch/>
        </p:blipFill>
        <p:spPr>
          <a:xfrm>
            <a:off x="720608" y="2253314"/>
            <a:ext cx="10410047" cy="1119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665728-2405-4B09-8821-B78F8776F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08" y="3765764"/>
            <a:ext cx="5998240" cy="23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66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Code Smells</a:t>
            </a:r>
          </a:p>
        </p:txBody>
      </p:sp>
      <p:pic>
        <p:nvPicPr>
          <p:cNvPr id="3" name="Picture 2" descr="https://cdn.meme.am/cache/instances/folder976/500x/24538976/futurama-fry-not-sure-if-code-smell-or-design-pattern.jpg">
            <a:extLst>
              <a:ext uri="{FF2B5EF4-FFF2-40B4-BE49-F238E27FC236}">
                <a16:creationId xmlns:a16="http://schemas.microsoft.com/office/drawing/2014/main" id="{9605A894-F5C9-1DCD-B2D6-2B3174BF3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719" y="3277898"/>
            <a:ext cx="4499113" cy="337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767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Structuring a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Path always at the bottom of the method</a:t>
            </a:r>
          </a:p>
          <a:p>
            <a:pPr lvl="1"/>
            <a:r>
              <a:rPr lang="en-US" dirty="0"/>
              <a:t>Don’t want to scan for “what happens when all goes well” and find it in the middle of a method</a:t>
            </a:r>
          </a:p>
          <a:p>
            <a:r>
              <a:rPr lang="en-US" dirty="0"/>
              <a:t>Use return’s instead of nested if =&gt; else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309781-B28A-4F5D-819C-6057433546F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EC9BA21-7BAE-460C-A1D0-6E5FB823D77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0F52B1-E98C-4CE6-8D5A-07AFED933B5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71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Razor Pages Template Code: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BB39F-27FA-4BD2-A316-ADBA46BF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58" y="553748"/>
            <a:ext cx="10198624" cy="5594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D2D409-CCE4-4DFA-BAFE-498B8CAEBFA1}"/>
              </a:ext>
            </a:extLst>
          </p:cNvPr>
          <p:cNvSpPr/>
          <p:nvPr/>
        </p:nvSpPr>
        <p:spPr>
          <a:xfrm>
            <a:off x="2151850" y="2244934"/>
            <a:ext cx="9266232" cy="1971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5E2834-3FE0-43C3-A127-5BEE9585037E}"/>
              </a:ext>
            </a:extLst>
          </p:cNvPr>
          <p:cNvSpPr/>
          <p:nvPr/>
        </p:nvSpPr>
        <p:spPr>
          <a:xfrm>
            <a:off x="1559589" y="5423651"/>
            <a:ext cx="4753604" cy="325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9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448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Happy Path At The Bottom: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FB953-765D-4396-9519-F7C3551E3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29" y="640129"/>
            <a:ext cx="9856921" cy="59359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1B3642-24B5-4E66-87DB-769BD3C5DF64}"/>
              </a:ext>
            </a:extLst>
          </p:cNvPr>
          <p:cNvSpPr/>
          <p:nvPr/>
        </p:nvSpPr>
        <p:spPr>
          <a:xfrm>
            <a:off x="1487084" y="1218855"/>
            <a:ext cx="2317630" cy="5223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E817E1-F8B1-456A-97C9-6760DAA39AA4}"/>
              </a:ext>
            </a:extLst>
          </p:cNvPr>
          <p:cNvSpPr/>
          <p:nvPr/>
        </p:nvSpPr>
        <p:spPr>
          <a:xfrm>
            <a:off x="1487084" y="1836668"/>
            <a:ext cx="6539924" cy="2379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8BC14-D78A-4C05-B29D-549A99E5F46A}"/>
              </a:ext>
            </a:extLst>
          </p:cNvPr>
          <p:cNvSpPr/>
          <p:nvPr/>
        </p:nvSpPr>
        <p:spPr>
          <a:xfrm>
            <a:off x="1487084" y="4311571"/>
            <a:ext cx="9457666" cy="2083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Indentation Proclamation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indented your code is, the harder it is to follow</a:t>
            </a:r>
          </a:p>
          <a:p>
            <a:r>
              <a:rPr lang="en-US" dirty="0"/>
              <a:t>Nested if’s, nested loops, etc.</a:t>
            </a:r>
          </a:p>
          <a:p>
            <a:r>
              <a:rPr lang="en-US" dirty="0"/>
              <a:t>…I made this up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BD275-B624-4E77-AFEA-151C42C7538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F9A178A0-83B3-49F6-B9A8-CD501DE89DF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099983-29A6-4924-AD49-8848915A1D0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62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Code smells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hard and fast rules, just my “warning light”</a:t>
            </a:r>
          </a:p>
          <a:p>
            <a:r>
              <a:rPr lang="en-US" dirty="0"/>
              <a:t>Methods &gt; 20 lines</a:t>
            </a:r>
          </a:p>
          <a:p>
            <a:r>
              <a:rPr lang="en-US" dirty="0"/>
              <a:t>Classes &gt; 200 lines</a:t>
            </a:r>
          </a:p>
          <a:p>
            <a:r>
              <a:rPr lang="en-US" dirty="0"/>
              <a:t>Regions</a:t>
            </a:r>
          </a:p>
          <a:p>
            <a:pPr lvl="1"/>
            <a:r>
              <a:rPr lang="en-US" dirty="0"/>
              <a:t>You probably should’ve added a new class or method instead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Clippy - It Looks like you're adding a region Did you mean to make a new clas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020" y="3355108"/>
            <a:ext cx="27432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6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HTTP Security Headers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8C8B0-C4FC-BA94-CDDD-117DA4E4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574" y="3122143"/>
            <a:ext cx="3638852" cy="36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15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Exposure to new ideas</a:t>
            </a:r>
          </a:p>
          <a:p>
            <a:r>
              <a:rPr lang="en-US" dirty="0"/>
              <a:t>Takeaway some ideas back to work</a:t>
            </a:r>
          </a:p>
        </p:txBody>
      </p:sp>
    </p:spTree>
    <p:extLst>
      <p:ext uri="{BB962C8B-B14F-4D97-AF65-F5344CB8AC3E}">
        <p14:creationId xmlns:p14="http://schemas.microsoft.com/office/powerpoint/2010/main" val="1047538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 Security Headers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Tells a browser what extra rules to enforce</a:t>
            </a:r>
          </a:p>
          <a:p>
            <a:r>
              <a:rPr lang="en-US" dirty="0"/>
              <a:t>Protects against MITM, clickjacking, cross-site scripting, and more</a:t>
            </a:r>
          </a:p>
          <a:p>
            <a:r>
              <a:rPr lang="en-US" dirty="0"/>
              <a:t>Be careful!</a:t>
            </a:r>
          </a:p>
          <a:p>
            <a:r>
              <a:rPr lang="en-US" dirty="0" err="1"/>
              <a:t>NetEscapades.AspNetCore.SecurityHeaders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7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My talk deep diving on this topic: </a:t>
            </a:r>
            <a:r>
              <a:rPr lang="en-US" dirty="0">
                <a:hlinkClick r:id="rId3"/>
              </a:rPr>
              <a:t>https://www.youtube.com/watch?v=7MWXTXjtl8s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20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Build Once, Deploy Many Times</a:t>
            </a:r>
          </a:p>
        </p:txBody>
      </p:sp>
      <p:pic>
        <p:nvPicPr>
          <p:cNvPr id="6146" name="Picture 2" descr="Lets Deploy GIF - Lets Deploy Production - Discover &amp; Share GIFs">
            <a:extLst>
              <a:ext uri="{FF2B5EF4-FFF2-40B4-BE49-F238E27FC236}">
                <a16:creationId xmlns:a16="http://schemas.microsoft.com/office/drawing/2014/main" id="{38F2A816-419A-8DED-E40F-EEBE08450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881" y="3194220"/>
            <a:ext cx="4580238" cy="34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68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Build Once, Deploy Many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Discourages Long Running Branches and </a:t>
            </a:r>
            <a:r>
              <a:rPr lang="en-US" dirty="0" err="1"/>
              <a:t>GitFlow</a:t>
            </a:r>
            <a:endParaRPr lang="en-US" dirty="0"/>
          </a:p>
          <a:p>
            <a:r>
              <a:rPr lang="en-US" dirty="0"/>
              <a:t>Encourages Trunk Based Development (even with PRs)</a:t>
            </a:r>
          </a:p>
          <a:p>
            <a:r>
              <a:rPr lang="en-US" dirty="0">
                <a:hlinkClick r:id="rId3"/>
              </a:rPr>
              <a:t>Atlassian calls </a:t>
            </a:r>
            <a:r>
              <a:rPr lang="en-US" dirty="0" err="1">
                <a:hlinkClick r:id="rId3"/>
              </a:rPr>
              <a:t>Gitflow</a:t>
            </a:r>
            <a:r>
              <a:rPr lang="en-US" dirty="0">
                <a:hlinkClick r:id="rId3"/>
              </a:rPr>
              <a:t> “a legacy workflow”</a:t>
            </a:r>
            <a:endParaRPr lang="en-US" dirty="0"/>
          </a:p>
          <a:p>
            <a:r>
              <a:rPr lang="en-US" dirty="0"/>
              <a:t>Encourages Continuous Integration (the practice)</a:t>
            </a:r>
          </a:p>
          <a:p>
            <a:r>
              <a:rPr lang="en-US" dirty="0"/>
              <a:t>Environmental differences (i.e. config, secrets) live in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365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C421A3-2675-7D4B-7EC6-43C0A9BF8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1F6C-8B62-2C61-5FBE-857E2441B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ValidateOnBuild</a:t>
            </a:r>
            <a:endParaRPr lang="en-US" sz="92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56E47-0C59-E99B-75B3-7D9A98654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023" y="3389585"/>
            <a:ext cx="3383691" cy="313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2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DBABE-AF00-DE91-A5E6-75CB3553D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0328-F46F-8E8C-73E4-0B3FA9FB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ValidateOnBuild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80C29-D9A7-06B8-D27F-53F0582D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Singletons can only depend on Singletons</a:t>
            </a:r>
          </a:p>
          <a:p>
            <a:r>
              <a:rPr lang="en-US" dirty="0"/>
              <a:t>The “captive dependency” problem</a:t>
            </a:r>
          </a:p>
          <a:p>
            <a:r>
              <a:rPr lang="en-US" dirty="0"/>
              <a:t>ASP.NET Core will catch this when running in Development but not other environments</a:t>
            </a:r>
          </a:p>
          <a:p>
            <a:r>
              <a:rPr lang="en-US" dirty="0"/>
              <a:t>If you have a custom local env name…</a:t>
            </a:r>
          </a:p>
        </p:txBody>
      </p:sp>
    </p:spTree>
    <p:extLst>
      <p:ext uri="{BB962C8B-B14F-4D97-AF65-F5344CB8AC3E}">
        <p14:creationId xmlns:p14="http://schemas.microsoft.com/office/powerpoint/2010/main" val="127936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F8DA-FE6E-B140-9B20-5552C1A8B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2414-2347-42C3-7F13-ABC7FEE0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ValidateOnBuild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396A4-48D1-375C-61B7-67EBDD5FC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912" y="1602742"/>
            <a:ext cx="5436476" cy="743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E8DB6-1E55-769F-A2F3-6E8E371C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912" y="2709086"/>
            <a:ext cx="7395581" cy="13636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3EDAEC-DC48-8761-5EC2-AF7389DC9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11" y="4600522"/>
            <a:ext cx="7395581" cy="13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1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2E750-127A-4B7E-BD93-596E11364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63C4-4D6C-5400-E3D5-08DF127F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ValidateOnBuild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D15E65-8F8F-3D3E-020D-C24044F9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70" y="2429131"/>
            <a:ext cx="9660719" cy="177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67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37872"/>
            <a:ext cx="1219199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Automated Tests</a:t>
            </a:r>
          </a:p>
        </p:txBody>
      </p:sp>
      <p:pic>
        <p:nvPicPr>
          <p:cNvPr id="5" name="Picture 2" descr="http://s2.quickmeme.com/img/2e/2e639765de8370ccc4b625c65b587c7267f92fd5a3c063bd049ce500974ce119.jpg">
            <a:extLst>
              <a:ext uri="{FF2B5EF4-FFF2-40B4-BE49-F238E27FC236}">
                <a16:creationId xmlns:a16="http://schemas.microsoft.com/office/drawing/2014/main" id="{5490AE43-F913-49D0-94DC-DC3021FC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960" y="3568262"/>
            <a:ext cx="2393882" cy="300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719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Automated Testing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xUnit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You should be writing automated tests</a:t>
            </a:r>
          </a:p>
          <a:p>
            <a:pPr lvl="1"/>
            <a:r>
              <a:rPr lang="en-US" dirty="0"/>
              <a:t>Exposes holes in your architecture</a:t>
            </a:r>
          </a:p>
          <a:p>
            <a:pPr lvl="1"/>
            <a:r>
              <a:rPr lang="en-US" dirty="0"/>
              <a:t>Proven to be faster long-term </a:t>
            </a:r>
          </a:p>
          <a:p>
            <a:pPr lvl="2"/>
            <a:r>
              <a:rPr lang="en-US" dirty="0"/>
              <a:t>Make changes quickly and confidently because have a regression test suite</a:t>
            </a:r>
          </a:p>
          <a:p>
            <a:r>
              <a:rPr lang="en-US" dirty="0"/>
              <a:t>Use </a:t>
            </a:r>
            <a:r>
              <a:rPr lang="en-US" dirty="0" err="1"/>
              <a:t>xUnit</a:t>
            </a:r>
            <a:r>
              <a:rPr lang="en-US" dirty="0"/>
              <a:t> or </a:t>
            </a:r>
            <a:r>
              <a:rPr lang="en-US" dirty="0" err="1"/>
              <a:t>NUnit</a:t>
            </a:r>
            <a:endParaRPr lang="en-US" dirty="0"/>
          </a:p>
          <a:p>
            <a:pPr lvl="1"/>
            <a:r>
              <a:rPr lang="en-US" dirty="0"/>
              <a:t>Just not </a:t>
            </a:r>
            <a:r>
              <a:rPr lang="en-US" dirty="0" err="1"/>
              <a:t>MSTest</a:t>
            </a:r>
            <a:r>
              <a:rPr lang="en-US" dirty="0"/>
              <a:t> which is </a:t>
            </a:r>
            <a:r>
              <a:rPr lang="en-US" dirty="0" err="1"/>
              <a:t>wayyy</a:t>
            </a:r>
            <a:r>
              <a:rPr lang="en-US" dirty="0"/>
              <a:t> more verbose and has less features</a:t>
            </a:r>
          </a:p>
          <a:p>
            <a:r>
              <a:rPr lang="en-US" dirty="0" err="1"/>
              <a:t>xUnit</a:t>
            </a:r>
            <a:r>
              <a:rPr lang="en-US" dirty="0"/>
              <a:t> used by ASP.NET team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2E91A-1068-41CD-BA4C-8E02FFE373A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45803D11-4C42-4FCB-982E-875A7D63E15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5704C4-1123-4A70-A984-DD29CDCDF4A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41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21062" cy="4351338"/>
          </a:xfrm>
        </p:spPr>
        <p:txBody>
          <a:bodyPr/>
          <a:lstStyle/>
          <a:p>
            <a:r>
              <a:rPr lang="en-US" dirty="0"/>
              <a:t>Director of Engineering at </a:t>
            </a:r>
            <a:r>
              <a:rPr lang="en-US" dirty="0">
                <a:hlinkClick r:id="rId3"/>
              </a:rPr>
              <a:t>Lean </a:t>
            </a:r>
            <a:r>
              <a:rPr lang="en-US" dirty="0" err="1">
                <a:hlinkClick r:id="rId3"/>
              </a:rPr>
              <a:t>TECHniques</a:t>
            </a:r>
            <a:endParaRPr lang="en-US" dirty="0"/>
          </a:p>
          <a:p>
            <a:r>
              <a:rPr lang="en-US" dirty="0">
                <a:hlinkClick r:id="rId4"/>
              </a:rPr>
              <a:t>Microsoft MVP</a:t>
            </a:r>
            <a:endParaRPr lang="en-US" dirty="0"/>
          </a:p>
          <a:p>
            <a:r>
              <a:rPr lang="en-US" dirty="0"/>
              <a:t>Co-organizer of </a:t>
            </a:r>
            <a:r>
              <a:rPr lang="en-US" dirty="0">
                <a:hlinkClick r:id="rId5"/>
              </a:rPr>
              <a:t>Iowa .NET User Group</a:t>
            </a:r>
            <a:r>
              <a:rPr lang="en-US" dirty="0"/>
              <a:t> 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Redgate Community Ambassador</a:t>
            </a:r>
            <a:endParaRPr lang="en-US" dirty="0"/>
          </a:p>
          <a:p>
            <a:r>
              <a:rPr lang="en-US" dirty="0" err="1">
                <a:hlinkClick r:id="rId7"/>
              </a:rPr>
              <a:t>Dometrain</a:t>
            </a:r>
            <a:r>
              <a:rPr lang="en-US" dirty="0">
                <a:hlinkClick r:id="rId7"/>
              </a:rPr>
              <a:t> Author</a:t>
            </a:r>
            <a:endParaRPr lang="en-US" dirty="0"/>
          </a:p>
          <a:p>
            <a:r>
              <a:rPr lang="en-US" dirty="0"/>
              <a:t>Blog at </a:t>
            </a:r>
            <a:r>
              <a:rPr lang="en-US" dirty="0">
                <a:hlinkClick r:id="rId8"/>
              </a:rPr>
              <a:t>scottsauber.com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5982A1-85DB-45AA-9914-A3353449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8314378" y="5027050"/>
            <a:ext cx="2509526" cy="154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2CBB1C8-2801-43D3-BA5C-48A783C73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9"/>
          <a:stretch/>
        </p:blipFill>
        <p:spPr bwMode="auto">
          <a:xfrm>
            <a:off x="8639005" y="1534986"/>
            <a:ext cx="1860273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Microsoft Most Valuable Professional - Wikipedia">
            <a:extLst>
              <a:ext uri="{FF2B5EF4-FFF2-40B4-BE49-F238E27FC236}">
                <a16:creationId xmlns:a16="http://schemas.microsoft.com/office/drawing/2014/main" id="{B28FEFDF-5380-08F9-B9F0-5DF75C67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01" y="3429000"/>
            <a:ext cx="3161479" cy="127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7" name="Picture 3" descr="Chekhov seated at a desk">
            <a:extLst>
              <a:ext uri="{FF2B5EF4-FFF2-40B4-BE49-F238E27FC236}">
                <a16:creationId xmlns:a16="http://schemas.microsoft.com/office/drawing/2014/main" id="{B367798C-B61F-495F-83A9-861EB7662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600" y="1690688"/>
            <a:ext cx="3186825" cy="440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hekhov&amp;#39;s Gun - TV Tropes">
            <a:extLst>
              <a:ext uri="{FF2B5EF4-FFF2-40B4-BE49-F238E27FC236}">
                <a16:creationId xmlns:a16="http://schemas.microsoft.com/office/drawing/2014/main" id="{99F795F2-2C73-49C4-814D-B87F5EB14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683" y="2361287"/>
            <a:ext cx="5190269" cy="21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8347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AC5399C-C18B-8ED5-EBB5-0C7409165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502" y="3090833"/>
            <a:ext cx="3767167" cy="376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EB5D41-28A2-6A8B-02C8-131D45C6B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946" y="1346752"/>
            <a:ext cx="11568419" cy="5439941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“Remove everything that has no relevance to the story. If you say in the first chapter that there is a rifle hanging on the wall, in the second or third chapter it absolutely must go off. If it's not going to be fired, </a:t>
            </a:r>
            <a:b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</a:b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it shouldn't be hanging there.”</a:t>
            </a:r>
            <a:b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</a:br>
            <a:b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</a:b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						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Anton Chekhov</a:t>
            </a:r>
          </a:p>
        </p:txBody>
      </p:sp>
    </p:spTree>
    <p:extLst>
      <p:ext uri="{BB962C8B-B14F-4D97-AF65-F5344CB8AC3E}">
        <p14:creationId xmlns:p14="http://schemas.microsoft.com/office/powerpoint/2010/main" val="20279561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CAD4D-5CAA-7960-E810-A844A566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8017"/>
            <a:ext cx="9922865" cy="395883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2B0E343-A635-9CD5-971D-3E2603B7195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9F98D58-55FB-1ACB-4A6B-B6B72BA233E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BCC9F9-5874-40C7-442E-8640C6DEC09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44CAB4F-2FC2-9B45-C397-D8D7B19EB025}"/>
              </a:ext>
            </a:extLst>
          </p:cNvPr>
          <p:cNvSpPr/>
          <p:nvPr/>
        </p:nvSpPr>
        <p:spPr>
          <a:xfrm>
            <a:off x="1518687" y="3170583"/>
            <a:ext cx="1686683" cy="2733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4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FA6CD-6F12-A3AC-F9A6-A4C2854DA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3576"/>
            <a:ext cx="10759903" cy="307425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1488E22-0CBC-98F8-82DC-D738CEB3FC6D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BB54C27-43DB-4533-302C-F5902CA3109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6BD471-A3E3-D199-B949-D5B01780999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4B2DC20-C933-590E-DDCA-B44BDD809D97}"/>
              </a:ext>
            </a:extLst>
          </p:cNvPr>
          <p:cNvSpPr/>
          <p:nvPr/>
        </p:nvSpPr>
        <p:spPr>
          <a:xfrm>
            <a:off x="1205605" y="2499128"/>
            <a:ext cx="4091952" cy="5670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6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DB506-8488-902E-A355-AEE34B300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1237"/>
            <a:ext cx="11023432" cy="27510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A6246E-5D7B-6A3C-B02B-EAF2D15899C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7277FBCD-4B61-1AF6-B039-7F24F9957C4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521F5F-8E3C-F603-D1F9-C136B2D38A1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EF68BA8-D627-7710-8750-BBBDA74540F9}"/>
              </a:ext>
            </a:extLst>
          </p:cNvPr>
          <p:cNvSpPr/>
          <p:nvPr/>
        </p:nvSpPr>
        <p:spPr>
          <a:xfrm>
            <a:off x="1205605" y="2499128"/>
            <a:ext cx="2807899" cy="2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9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A79F40-B059-86EA-AABF-E72A687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1665"/>
            <a:ext cx="11001743" cy="280137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60C324A-0336-8155-AE49-0623B8858F7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EC185816-8FF9-2116-E8E3-E5D035D3620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D100CB-5CA3-7983-8B34-78566599AF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6F4DDA4-B4B2-B48B-6B3F-EC874C693E5B}"/>
              </a:ext>
            </a:extLst>
          </p:cNvPr>
          <p:cNvSpPr/>
          <p:nvPr/>
        </p:nvSpPr>
        <p:spPr>
          <a:xfrm>
            <a:off x="2607320" y="3063099"/>
            <a:ext cx="2035861" cy="3262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E5EDB-AF6C-8CF9-D389-D8EFA2212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78911"/>
            <a:ext cx="8719550" cy="2220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5AAC5-8D84-FFB0-AEE5-C90404C91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43480"/>
            <a:ext cx="6696017" cy="267144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71CB04-EAAE-70B9-C4B5-D1B509942CD3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47D04CDB-D5EF-9A88-3773-158096EDF17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952D55-F743-8C72-6FAD-ED97609A022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091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95CB0C-32BB-7915-EE73-E105B328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6F48-95D6-0A31-DCFE-6FCF3957A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37872"/>
            <a:ext cx="12191999" cy="1218010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Central Package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DD6FA-74D0-A582-ED80-484DD9163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631" y="3429000"/>
            <a:ext cx="3156735" cy="29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327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1EDEF-98A1-D068-2CE0-39AA2A806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CED5-85AC-57AF-4CFC-CE3A71F8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E6B94-1504-E3C7-D5F2-B01833A6C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Same package in multiple projects across your solution</a:t>
            </a:r>
          </a:p>
          <a:p>
            <a:r>
              <a:rPr lang="en-US" dirty="0"/>
              <a:t>Annoying to keep version in sync</a:t>
            </a:r>
          </a:p>
          <a:p>
            <a:r>
              <a:rPr lang="en-US" dirty="0"/>
              <a:t>Tests projects especially</a:t>
            </a:r>
          </a:p>
          <a:p>
            <a:r>
              <a:rPr lang="en-US" dirty="0"/>
              <a:t>I find most people don’t know Central Package Management exists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761697-3648-3399-B036-4769F447B7A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981B454-0048-3F3A-C866-CB51862561D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3FB3CD-E871-9D3D-CDFB-787980125E93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055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18A31-6BDA-F0FE-A4DF-579045B0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926C-0A2D-05A4-5597-3A95119A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Central Package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7828-CBB9-25F8-82FA-220C0966D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0880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Added in .NET 6</a:t>
            </a:r>
          </a:p>
          <a:p>
            <a:r>
              <a:rPr lang="en-US" dirty="0"/>
              <a:t>Create </a:t>
            </a:r>
            <a:r>
              <a:rPr lang="en-US" dirty="0" err="1"/>
              <a:t>Directory.Packages.props</a:t>
            </a:r>
            <a:r>
              <a:rPr lang="en-US" dirty="0"/>
              <a:t> at the root and define packages and versions there</a:t>
            </a:r>
          </a:p>
          <a:p>
            <a:r>
              <a:rPr lang="en-US" dirty="0"/>
              <a:t>Omit Version attribute in </a:t>
            </a:r>
            <a:r>
              <a:rPr lang="en-US" dirty="0" err="1"/>
              <a:t>PackageReference</a:t>
            </a:r>
            <a:endParaRPr lang="en-US" dirty="0"/>
          </a:p>
          <a:p>
            <a:r>
              <a:rPr lang="en-US" dirty="0"/>
              <a:t>All packages will have to omit the Version attribute</a:t>
            </a:r>
          </a:p>
          <a:p>
            <a:r>
              <a:rPr lang="en-US" dirty="0"/>
              <a:t>Can override with </a:t>
            </a:r>
            <a:r>
              <a:rPr lang="en-US" dirty="0" err="1"/>
              <a:t>VersionOverride</a:t>
            </a:r>
            <a:r>
              <a:rPr lang="en-US" dirty="0"/>
              <a:t> attribute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3B3E3D-E02C-1078-C722-F503A7FB4A04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B14FAA1-D779-87C4-59B3-9EE4CC675E8D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C564B6-F883-5603-1C32-DB8FC095E63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0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747E68-1B0B-951B-CF5C-47D9BD049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40EA8B-8108-04F9-3D98-CE0C0F2EA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00" y="0"/>
            <a:ext cx="12200800" cy="611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183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EFF2-A017-B021-7EC8-1390F4AF7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C11A-E404-543A-6FAB-49B8657B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Central Package Management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3C7F23-76A8-A1F3-E844-29945865DD94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749A0C4B-A7B5-D951-4846-9DDE457DD6B6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BE01E8-1476-1E87-FDB2-99C7C5CE1AB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0F47665-F217-331B-BDFA-1FD3D3AB1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827" y="1629232"/>
            <a:ext cx="8266387" cy="2736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2E448E-6812-EC23-A9DD-DD7F48261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827" y="4530080"/>
            <a:ext cx="5728139" cy="16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023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2179803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BONUS</a:t>
            </a:r>
          </a:p>
        </p:txBody>
      </p:sp>
      <p:pic>
        <p:nvPicPr>
          <p:cNvPr id="1026" name="Picture 2" descr="Christmas Vacation GIF by INTO ACTION">
            <a:extLst>
              <a:ext uri="{FF2B5EF4-FFF2-40B4-BE49-F238E27FC236}">
                <a16:creationId xmlns:a16="http://schemas.microsoft.com/office/drawing/2014/main" id="{37985959-E0B8-4073-802A-9F014EEA28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537" y="3830270"/>
            <a:ext cx="3466729" cy="259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7717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Ever wonder what SQL Queries EF is making?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75579" cy="4749836"/>
          </a:xfrm>
        </p:spPr>
        <p:txBody>
          <a:bodyPr>
            <a:normAutofit/>
          </a:bodyPr>
          <a:lstStyle/>
          <a:p>
            <a:r>
              <a:rPr lang="en-US" dirty="0"/>
              <a:t>Switch log level of </a:t>
            </a:r>
            <a:r>
              <a:rPr lang="en-US" dirty="0" err="1"/>
              <a:t>Microsoft.EntityFrameworkCore.Database.Command</a:t>
            </a:r>
            <a:r>
              <a:rPr lang="en-US" dirty="0"/>
              <a:t> to Information</a:t>
            </a:r>
          </a:p>
          <a:p>
            <a:r>
              <a:rPr lang="en-US" dirty="0"/>
              <a:t>Only do this for local development</a:t>
            </a:r>
          </a:p>
        </p:txBody>
      </p:sp>
    </p:spTree>
    <p:extLst>
      <p:ext uri="{BB962C8B-B14F-4D97-AF65-F5344CB8AC3E}">
        <p14:creationId xmlns:p14="http://schemas.microsoft.com/office/powerpoint/2010/main" val="36890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AAEE7-5B9C-6073-4CF4-EDF05A11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E84-7D41-C246-4C53-C03661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Ever wonder what SQL Queries EF is making?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BD987-C2DD-9A87-5B9B-F9AD3510E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875" y="3892371"/>
            <a:ext cx="6348247" cy="2856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942CB1-4565-8068-FCFC-327B0CAFF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876" y="1556623"/>
            <a:ext cx="6348248" cy="215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822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0DA8-4DAA-E1B0-4451-F623AFCCE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AA9C-7C59-D9D1-E3D4-A7B3F734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More Bonus!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FF81B-6B0D-7575-E3C8-2A79A3C0F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CI/CD Pipelines</a:t>
            </a:r>
          </a:p>
          <a:p>
            <a:r>
              <a:rPr lang="en-US" dirty="0"/>
              <a:t>Confident Green</a:t>
            </a:r>
          </a:p>
          <a:p>
            <a:r>
              <a:rPr lang="en-US" dirty="0"/>
              <a:t>Feature Toggles</a:t>
            </a:r>
          </a:p>
          <a:p>
            <a:r>
              <a:rPr lang="en-US" dirty="0"/>
              <a:t>Work in small batches</a:t>
            </a:r>
          </a:p>
          <a:p>
            <a:r>
              <a:rPr lang="en-US" dirty="0"/>
              <a:t>Deploy frequently (should be daily or more frequent)</a:t>
            </a:r>
          </a:p>
          <a:p>
            <a:r>
              <a:rPr lang="en-US" dirty="0"/>
              <a:t>Don’t split your frontend and your BFF in another repo</a:t>
            </a:r>
          </a:p>
          <a:p>
            <a:r>
              <a:rPr lang="en-US" dirty="0"/>
              <a:t>Don’t put your Infrastructure as Code in another repo</a:t>
            </a:r>
          </a:p>
        </p:txBody>
      </p:sp>
    </p:spTree>
    <p:extLst>
      <p:ext uri="{BB962C8B-B14F-4D97-AF65-F5344CB8AC3E}">
        <p14:creationId xmlns:p14="http://schemas.microsoft.com/office/powerpoint/2010/main" val="353358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Real benefits of these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1 company went from deploying to Prod 12x a year (rolling back half of those) to 2000x a year (rolling back &lt;1% of those)</a:t>
            </a:r>
          </a:p>
          <a:p>
            <a:r>
              <a:rPr lang="en-US" dirty="0"/>
              <a:t>Faster, more reliable delivery of value to users</a:t>
            </a:r>
          </a:p>
        </p:txBody>
      </p:sp>
    </p:spTree>
    <p:extLst>
      <p:ext uri="{BB962C8B-B14F-4D97-AF65-F5344CB8AC3E}">
        <p14:creationId xmlns:p14="http://schemas.microsoft.com/office/powerpoint/2010/main" val="7605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6" y="365125"/>
            <a:ext cx="11263174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  <a:br>
              <a:rPr lang="en-US" sz="72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             ssauber@leantechniques.com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C7B134-F373-5096-3631-336CE013F949}"/>
              </a:ext>
            </a:extLst>
          </p:cNvPr>
          <p:cNvGrpSpPr/>
          <p:nvPr/>
        </p:nvGrpSpPr>
        <p:grpSpPr>
          <a:xfrm>
            <a:off x="10151901" y="6255713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B1F15C01-A94B-195C-44DF-926DB370EDD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0804DA-6ABF-AAEB-9D14-398461D41A8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09887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D62362D-55B2-4103-A7AF-54CC41B415B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0D3713-F3EF-9907-AE2C-81CAE8EE1032}"/>
              </a:ext>
            </a:extLst>
          </p:cNvPr>
          <p:cNvGrpSpPr/>
          <p:nvPr/>
        </p:nvGrpSpPr>
        <p:grpSpPr>
          <a:xfrm>
            <a:off x="10151901" y="6255713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C058655-0A4D-A435-8AF1-E64E0CA276B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CAB7E-EB4B-279D-5799-DD0F5243C89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Folder Structure</a:t>
            </a:r>
          </a:p>
        </p:txBody>
      </p:sp>
      <p:pic>
        <p:nvPicPr>
          <p:cNvPr id="10" name="Picture 2" descr="https://18670-presscdn-pagely.netdna-ssl.com/wp-content/uploads/2016/08/color-coded-5.gif">
            <a:extLst>
              <a:ext uri="{FF2B5EF4-FFF2-40B4-BE49-F238E27FC236}">
                <a16:creationId xmlns:a16="http://schemas.microsoft.com/office/drawing/2014/main" id="{267884F5-BF03-43FF-B2F6-D21013C151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675" y="3572490"/>
            <a:ext cx="5044487" cy="252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35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OOB MVC Folders By Responsibility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All of these live in their own separate folders and most are required to add a new feature</a:t>
            </a:r>
          </a:p>
          <a:p>
            <a:pPr lvl="1"/>
            <a:r>
              <a:rPr lang="en-US" dirty="0"/>
              <a:t>Controllers</a:t>
            </a:r>
          </a:p>
          <a:p>
            <a:pPr lvl="1"/>
            <a:r>
              <a:rPr lang="en-US" dirty="0"/>
              <a:t>Views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js</a:t>
            </a:r>
            <a:endParaRPr lang="en-US" dirty="0"/>
          </a:p>
          <a:p>
            <a:r>
              <a:rPr lang="en-US" dirty="0"/>
              <a:t>Adds navigation friction</a:t>
            </a:r>
          </a:p>
          <a:p>
            <a:r>
              <a:rPr lang="en-US" dirty="0"/>
              <a:t>Scope of a feature is scattered</a:t>
            </a:r>
          </a:p>
          <a:p>
            <a:r>
              <a:rPr lang="en-US" dirty="0"/>
              <a:t>Makes it hard to add, delete or extend existing features</a:t>
            </a:r>
          </a:p>
        </p:txBody>
      </p:sp>
    </p:spTree>
    <p:extLst>
      <p:ext uri="{BB962C8B-B14F-4D97-AF65-F5344CB8AC3E}">
        <p14:creationId xmlns:p14="http://schemas.microsoft.com/office/powerpoint/2010/main" val="5483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2447392"/>
            <a:ext cx="40340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MVC out of the box: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2498192"/>
            <a:ext cx="43870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Feature Folders: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Grouping by Feature, not by Responsibility, results in easier maintenance</a:t>
            </a:r>
          </a:p>
          <a:p>
            <a:r>
              <a:rPr lang="en-US" dirty="0"/>
              <a:t>Related things remain together (High Cohesion)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F5B87-9D5B-40CC-96FD-6954D6D0D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88" b="6072"/>
          <a:stretch/>
        </p:blipFill>
        <p:spPr>
          <a:xfrm>
            <a:off x="1369131" y="2961982"/>
            <a:ext cx="2860669" cy="3854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2167FD-089B-445A-A6BE-DC2D0E324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389" y="3105407"/>
            <a:ext cx="5041683" cy="32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39505</TotalTime>
  <Words>1552</Words>
  <Application>Microsoft Office PowerPoint</Application>
  <PresentationFormat>Widescreen</PresentationFormat>
  <Paragraphs>319</Paragraphs>
  <Slides>67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Open Sans</vt:lpstr>
      <vt:lpstr>Office Theme</vt:lpstr>
      <vt:lpstr>10 Things I Do  On Every .NET App</vt:lpstr>
      <vt:lpstr>Audience</vt:lpstr>
      <vt:lpstr>Agenda</vt:lpstr>
      <vt:lpstr>Goals</vt:lpstr>
      <vt:lpstr>Who am I? </vt:lpstr>
      <vt:lpstr>PowerPoint Presentation</vt:lpstr>
      <vt:lpstr>Folder Structure</vt:lpstr>
      <vt:lpstr>Problem: OOB MVC Folders By Responsibility</vt:lpstr>
      <vt:lpstr>Solution: Use Feature Folders</vt:lpstr>
      <vt:lpstr>Solution: Use Feature Folders</vt:lpstr>
      <vt:lpstr>But mah layers!!!1one</vt:lpstr>
      <vt:lpstr>Feature Folder Extra Resources</vt:lpstr>
      <vt:lpstr>⚠️ == ❌</vt:lpstr>
      <vt:lpstr>Treat Warnings as Errors</vt:lpstr>
      <vt:lpstr>Logging “Best Practices”</vt:lpstr>
      <vt:lpstr>Logging “Best Practices”</vt:lpstr>
      <vt:lpstr>Logs</vt:lpstr>
      <vt:lpstr>Metrics</vt:lpstr>
      <vt:lpstr>Audits</vt:lpstr>
      <vt:lpstr>Global Authorize Attribute via FallbackPolicy</vt:lpstr>
      <vt:lpstr>Problem: Security is Opt-In</vt:lpstr>
      <vt:lpstr>Solution: FallbackPolicy</vt:lpstr>
      <vt:lpstr>Validation</vt:lpstr>
      <vt:lpstr>Validation – What’s wrong with Data Annotations</vt:lpstr>
      <vt:lpstr>Solution: Use FluentValidation</vt:lpstr>
      <vt:lpstr>PowerPoint Presentation</vt:lpstr>
      <vt:lpstr>A Rule that only exists if….</vt:lpstr>
      <vt:lpstr>Remove the Server Header</vt:lpstr>
      <vt:lpstr>Remove the Server Header</vt:lpstr>
      <vt:lpstr>Don’t use IOptions…</vt:lpstr>
      <vt:lpstr>Problem: IOptions is annoying</vt:lpstr>
      <vt:lpstr>Solution: Register your Options class directly</vt:lpstr>
      <vt:lpstr>Code Smells</vt:lpstr>
      <vt:lpstr>Structuring a method</vt:lpstr>
      <vt:lpstr>PowerPoint Presentation</vt:lpstr>
      <vt:lpstr>PowerPoint Presentation</vt:lpstr>
      <vt:lpstr>The Indentation Proclamation</vt:lpstr>
      <vt:lpstr>Code smells</vt:lpstr>
      <vt:lpstr>HTTP Security Headers</vt:lpstr>
      <vt:lpstr>HTTP Security Headers</vt:lpstr>
      <vt:lpstr>Resources</vt:lpstr>
      <vt:lpstr>Build Once, Deploy Many Times</vt:lpstr>
      <vt:lpstr>Build Once, Deploy Many Times</vt:lpstr>
      <vt:lpstr>ValidateOnBuild</vt:lpstr>
      <vt:lpstr>ValidateOnBuild</vt:lpstr>
      <vt:lpstr>ValidateOnBuild</vt:lpstr>
      <vt:lpstr>ValidateOnBuild</vt:lpstr>
      <vt:lpstr>  Automated Tests</vt:lpstr>
      <vt:lpstr>Automated Testing with xUnit</vt:lpstr>
      <vt:lpstr>Chekhov’s Gun</vt:lpstr>
      <vt:lpstr>“Remove everything that has no relevance to the story. If you say in the first chapter that there is a rifle hanging on the wall, in the second or third chapter it absolutely must go off. If it's not going to be fired,  it shouldn't be hanging there.”        Anton Chekhov</vt:lpstr>
      <vt:lpstr>Chekhov’s Gun Applied to Testing</vt:lpstr>
      <vt:lpstr>Chekhov’s Gun Applied to Testing</vt:lpstr>
      <vt:lpstr>Chekhov’s Gun Applied to Testing</vt:lpstr>
      <vt:lpstr>Chekhov’s Gun Applied to Testing</vt:lpstr>
      <vt:lpstr>Chekhov’s Gun Applied to Testing</vt:lpstr>
      <vt:lpstr>Central Package Management</vt:lpstr>
      <vt:lpstr>Problem</vt:lpstr>
      <vt:lpstr>Solution: Central Package Management</vt:lpstr>
      <vt:lpstr>Solution: Central Package Management</vt:lpstr>
      <vt:lpstr>BONUS</vt:lpstr>
      <vt:lpstr>Ever wonder what SQL Queries EF is making?</vt:lpstr>
      <vt:lpstr>Ever wonder what SQL Queries EF is making?</vt:lpstr>
      <vt:lpstr>More Bonus!</vt:lpstr>
      <vt:lpstr>Real benefits of these practices</vt:lpstr>
      <vt:lpstr>Questions?              ssauber@leantechniques.com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Things I Do In Every .NET App</dc:title>
  <dc:creator>Scott Sauber</dc:creator>
  <cp:lastModifiedBy>Sauber, Scott</cp:lastModifiedBy>
  <cp:revision>369</cp:revision>
  <dcterms:created xsi:type="dcterms:W3CDTF">2020-03-08T20:31:35Z</dcterms:created>
  <dcterms:modified xsi:type="dcterms:W3CDTF">2025-09-24T23:22:23Z</dcterms:modified>
</cp:coreProperties>
</file>